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2E8A-0B09-4D3E-A746-387CE866877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C5D2-8337-4136-9E32-616CA947B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93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2E8A-0B09-4D3E-A746-387CE866877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C5D2-8337-4136-9E32-616CA947B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672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2E8A-0B09-4D3E-A746-387CE866877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C5D2-8337-4136-9E32-616CA947B71F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2914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2E8A-0B09-4D3E-A746-387CE866877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C5D2-8337-4136-9E32-616CA947B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611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2E8A-0B09-4D3E-A746-387CE866877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C5D2-8337-4136-9E32-616CA947B71F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8788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2E8A-0B09-4D3E-A746-387CE866877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C5D2-8337-4136-9E32-616CA947B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761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2E8A-0B09-4D3E-A746-387CE866877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C5D2-8337-4136-9E32-616CA947B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197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2E8A-0B09-4D3E-A746-387CE866877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C5D2-8337-4136-9E32-616CA947B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888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2E8A-0B09-4D3E-A746-387CE866877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C5D2-8337-4136-9E32-616CA947B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5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2E8A-0B09-4D3E-A746-387CE866877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C5D2-8337-4136-9E32-616CA947B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462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2E8A-0B09-4D3E-A746-387CE866877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C5D2-8337-4136-9E32-616CA947B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687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2E8A-0B09-4D3E-A746-387CE866877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C5D2-8337-4136-9E32-616CA947B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2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2E8A-0B09-4D3E-A746-387CE866877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C5D2-8337-4136-9E32-616CA947B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694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2E8A-0B09-4D3E-A746-387CE866877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C5D2-8337-4136-9E32-616CA947B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895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2E8A-0B09-4D3E-A746-387CE866877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C5D2-8337-4136-9E32-616CA947B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528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2E8A-0B09-4D3E-A746-387CE866877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C5D2-8337-4136-9E32-616CA947B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402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82E8A-0B09-4D3E-A746-387CE866877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8B6C5D2-8337-4136-9E32-616CA947B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04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r.wikipedia.org/wiki/1770" TargetMode="External"/><Relationship Id="rId13" Type="http://schemas.openxmlformats.org/officeDocument/2006/relationships/hyperlink" Target="https://sr.wikipedia.org/wiki/%D0%91%D1%80%D0%B8%D1%82%D0%B0%D0%BD%D1%81%D0%BA%D0%B5_%D0%BF%D1%80%D0%B5%D0%BA%D0%BE%D0%BC%D0%BE%D1%80%D1%81%D0%BA%D0%B5_%D1%82%D0%B5%D1%80%D0%B8%D1%82%D0%BE%D1%80%D0%B8%D1%98%D0%B5" TargetMode="External"/><Relationship Id="rId18" Type="http://schemas.openxmlformats.org/officeDocument/2006/relationships/hyperlink" Target="https://sr.wikipedia.org/wiki/%D0%9B%D0%B0%D1%82%D0%B8%D0%BD%D1%81%D0%BA%D0%B8_%D1%98%D0%B5%D0%B7%D0%B8%D0%BA" TargetMode="External"/><Relationship Id="rId3" Type="http://schemas.openxmlformats.org/officeDocument/2006/relationships/hyperlink" Target="https://sr.wikipedia.org/wiki/%D0%90%D1%83%D1%81%D1%82%D1%80%D0%B0%D0%BB%D0%B8%D1%98%D0%B0_(%D0%BA%D0%BE%D0%BD%D1%82%D0%B8%D0%BD%D0%B5%D0%BD%D1%82)" TargetMode="External"/><Relationship Id="rId21" Type="http://schemas.openxmlformats.org/officeDocument/2006/relationships/hyperlink" Target="https://sr.wikipedia.org/wiki/%D0%9A%D1%80%D0%B0%D1%99%D0%B5%D0%B2%D1%81%D0%BA%D0%B0_%D1%80%D0%B0%D1%82%D0%BD%D0%B0_%D0%BC%D0%BE%D1%80%D0%BD%D0%B0%D1%80%D0%B8%D1%86%D0%B0" TargetMode="External"/><Relationship Id="rId7" Type="http://schemas.openxmlformats.org/officeDocument/2006/relationships/hyperlink" Target="https://sr.wikipedia.org/wiki/%D0%9A%D1%80%D0%B0%D1%99%D0%B5%D0%B2%D1%81%D1%82%D0%B2%D0%BE_%D0%92%D0%B5%D0%BB%D0%B8%D0%BA%D0%B0_%D0%91%D1%80%D0%B8%D1%82%D0%B0%D0%BD%D0%B8%D1%98%D0%B0" TargetMode="External"/><Relationship Id="rId12" Type="http://schemas.openxmlformats.org/officeDocument/2006/relationships/hyperlink" Target="https://sr.wikipedia.org/wiki/19._%D0%B2%D0%B5%D0%BA" TargetMode="External"/><Relationship Id="rId17" Type="http://schemas.openxmlformats.org/officeDocument/2006/relationships/hyperlink" Target="https://sr.wikipedia.org/wiki/%D0%9A%D1%80%D1%83%D0%BD%D1%81%D0%BA%D0%B5_%D0%B7%D0%B5%D0%BC%D1%99%D0%B5_%D0%9A%D0%BE%D0%BC%D0%BE%D0%BD%D0%B2%D0%B5%D0%BB%D1%82%D0%B0" TargetMode="External"/><Relationship Id="rId2" Type="http://schemas.openxmlformats.org/officeDocument/2006/relationships/hyperlink" Target="https://sr.wikipedia.org/wiki/%D0%88%D1%83%D0%B6%D0%BD%D0%B0_%D1%85%D0%B5%D0%BC%D0%B8%D1%81%D1%84%D0%B5%D1%80%D0%B0" TargetMode="External"/><Relationship Id="rId16" Type="http://schemas.openxmlformats.org/officeDocument/2006/relationships/hyperlink" Target="https://sr.wikipedia.org/wiki/%D0%A4%D0%B5%D0%B4%D0%B5%D1%80%D0%B0%D1%86%D0%B8%D1%98%D0%B0" TargetMode="External"/><Relationship Id="rId20" Type="http://schemas.openxmlformats.org/officeDocument/2006/relationships/hyperlink" Target="https://sr.wikipedia.org/w/index.php?title=%D0%9C%D0%B5%D1%82%D1%98%D1%83_%D0%A4%D0%BB%D0%B0%D0%BD%D0%B4%D0%B5%D1%80%D1%81&amp;action=edit&amp;redlink=1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sr.wikipedia.org/wiki/17._%D0%B2%D0%B5%D0%BA" TargetMode="External"/><Relationship Id="rId11" Type="http://schemas.openxmlformats.org/officeDocument/2006/relationships/hyperlink" Target="https://sr.wikipedia.org/wiki/1788" TargetMode="External"/><Relationship Id="rId5" Type="http://schemas.openxmlformats.org/officeDocument/2006/relationships/hyperlink" Target="https://sr.wikipedia.org/wiki/%D0%90%D1%83%D1%81%D1%82%D1%80%D0%B0%D0%BB%D0%B8%D1%98%D1%81%D0%BA%D0%B8_%D1%81%D1%82%D0%B0%D1%80%D0%BE%D1%81%D0%B5%D0%B4%D0%B5%D0%BE%D1%86%D0%B8" TargetMode="External"/><Relationship Id="rId15" Type="http://schemas.openxmlformats.org/officeDocument/2006/relationships/hyperlink" Target="https://sr.wikipedia.org/wiki/1901" TargetMode="External"/><Relationship Id="rId23" Type="http://schemas.openxmlformats.org/officeDocument/2006/relationships/hyperlink" Target="https://sr.wikipedia.org/wiki/%D0%9A%D0%BE%D0%BD%D1%82%D0%B8%D0%BD%D0%B5%D0%BD%D1%82" TargetMode="External"/><Relationship Id="rId10" Type="http://schemas.openxmlformats.org/officeDocument/2006/relationships/hyperlink" Target="https://sr.wikipedia.org/wiki/26._%D1%98%D0%B0%D0%BD%D1%83%D0%B0%D1%80" TargetMode="External"/><Relationship Id="rId19" Type="http://schemas.openxmlformats.org/officeDocument/2006/relationships/hyperlink" Target="https://sr.wikipedia.org/wiki/1625" TargetMode="External"/><Relationship Id="rId4" Type="http://schemas.openxmlformats.org/officeDocument/2006/relationships/hyperlink" Target="https://sr.wikipedia.org/wiki/%D0%A2%D0%B0%D1%81%D0%BC%D0%B0%D0%BD%D0%B8%D1%98%D0%B0" TargetMode="External"/><Relationship Id="rId9" Type="http://schemas.openxmlformats.org/officeDocument/2006/relationships/hyperlink" Target="https://sr.wikipedia.org/wiki/%D0%9D%D0%BE%D0%B2%D0%B8_%D0%88%D1%83%D0%B6%D0%BD%D0%B8_%D0%92%D0%B5%D0%BB%D1%81" TargetMode="External"/><Relationship Id="rId14" Type="http://schemas.openxmlformats.org/officeDocument/2006/relationships/hyperlink" Target="https://sr.wikipedia.org/wiki/1._%D1%98%D0%B0%D0%BD%D1%83%D0%B0%D1%80" TargetMode="External"/><Relationship Id="rId22" Type="http://schemas.openxmlformats.org/officeDocument/2006/relationships/hyperlink" Target="https://sr.wikipedia.org/wiki/182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h.wikipedia.org/wiki/Endem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s://sh.wikipedia.org/wiki/Australija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5544522" cy="1646302"/>
          </a:xfrm>
        </p:spPr>
        <p:txBody>
          <a:bodyPr/>
          <a:lstStyle/>
          <a:p>
            <a:r>
              <a:rPr lang="en-US" dirty="0" err="1" smtClean="0"/>
              <a:t>Australija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4630122" cy="1096899"/>
          </a:xfrm>
        </p:spPr>
        <p:txBody>
          <a:bodyPr/>
          <a:lstStyle/>
          <a:p>
            <a:r>
              <a:rPr lang="en-US" dirty="0" smtClean="0"/>
              <a:t>PREZENTACIJA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0056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OSNOVNE INFORMACIJE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Commonwealth of Australia</a:t>
            </a:r>
          </a:p>
          <a:p>
            <a:r>
              <a:rPr lang="en-US" dirty="0" smtClean="0"/>
              <a:t>POVRSINA:7.682.300 </a:t>
            </a:r>
            <a:r>
              <a:rPr lang="en-GB" dirty="0" smtClean="0"/>
              <a:t>km</a:t>
            </a:r>
            <a:r>
              <a:rPr lang="en-GB" baseline="30000" dirty="0" smtClean="0"/>
              <a:t>2</a:t>
            </a:r>
            <a:r>
              <a:rPr lang="en-GB" dirty="0"/>
              <a:t> </a:t>
            </a:r>
            <a:endParaRPr lang="en-GB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BROJ STANOVNIKA:21,8 </a:t>
            </a:r>
            <a:r>
              <a:rPr lang="en-US" dirty="0" err="1" smtClean="0">
                <a:solidFill>
                  <a:schemeClr val="tx1"/>
                </a:solidFill>
              </a:rPr>
              <a:t>miliona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GLAVI GRAD:KANBERA(384.000 </a:t>
            </a:r>
            <a:r>
              <a:rPr lang="en-US" dirty="0" err="1" smtClean="0">
                <a:solidFill>
                  <a:schemeClr val="tx1"/>
                </a:solidFill>
              </a:rPr>
              <a:t>stanovnika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SLUZBENI JEZIK:ENGLESKI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DRZAVNO </a:t>
            </a:r>
            <a:r>
              <a:rPr lang="en-US" dirty="0" err="1" smtClean="0">
                <a:solidFill>
                  <a:schemeClr val="tx1"/>
                </a:solidFill>
              </a:rPr>
              <a:t>UREDJENJE:parlamenrarna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monarhija</a:t>
            </a:r>
            <a:r>
              <a:rPr lang="en-US" dirty="0" smtClean="0">
                <a:solidFill>
                  <a:schemeClr val="tx1"/>
                </a:solidFill>
              </a:rPr>
              <a:t> u </a:t>
            </a:r>
            <a:r>
              <a:rPr lang="en-US" dirty="0" err="1" smtClean="0">
                <a:solidFill>
                  <a:schemeClr val="tx1"/>
                </a:solidFill>
              </a:rPr>
              <a:t>sastavu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Komonvelta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VALUTA:australijski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dolar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5" name="Picture 2" descr="Аустралија — Википедија, слободна енциклопедија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369" y="1839313"/>
            <a:ext cx="4339537" cy="3880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0444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7114" y="1128584"/>
            <a:ext cx="1977081" cy="801816"/>
          </a:xfrm>
        </p:spPr>
        <p:txBody>
          <a:bodyPr>
            <a:normAutofit/>
          </a:bodyPr>
          <a:lstStyle/>
          <a:p>
            <a:r>
              <a:rPr lang="en-US" dirty="0" smtClean="0"/>
              <a:t>ISTORIJA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b="1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Australija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zvanično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 </a:t>
            </a:r>
            <a:r>
              <a:rPr lang="en-GB" b="1" dirty="0" err="1">
                <a:solidFill>
                  <a:schemeClr val="tx1"/>
                </a:solidFill>
                <a:latin typeface="Arial" panose="020B0604020202020204" pitchFamily="34" charset="0"/>
              </a:rPr>
              <a:t>Komonvelt</a:t>
            </a:r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b="1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Australija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država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je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na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 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hlinkClick r:id="rId2" tooltip="Južna hemisfera"/>
              </a:rPr>
              <a:t>južnoj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hlinkClick r:id="rId2" tooltip="Južna hemisfera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hlinkClick r:id="rId2" tooltip="Južna hemisfera"/>
              </a:rPr>
              <a:t>hemisferi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 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koja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obuhvata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kopno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 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hlinkClick r:id="rId3" tooltip="Australija (kontinent)"/>
              </a:rPr>
              <a:t>istoimenog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hlinkClick r:id="rId3" tooltip="Australija (kontinent)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hlinkClick r:id="rId3" tooltip="Australija (kontinent)"/>
              </a:rPr>
              <a:t>najmanjeg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hlinkClick r:id="rId3" tooltip="Australija (kontinent)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hlinkClick r:id="rId3" tooltip="Australija (kontinent)"/>
              </a:rPr>
              <a:t>kontinenta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 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na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svetu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ostrvo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 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hlinkClick r:id="rId4" tooltip="Tasmanija"/>
              </a:rPr>
              <a:t>Tasmaniju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kao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i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brojna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druga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manja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ostrva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hlinkClick r:id="rId5" tooltip="Australijski starosedeoci"/>
              </a:rPr>
              <a:t>Australijski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hlinkClick r:id="rId5" tooltip="Australijski starosedeoci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hlinkClick r:id="rId5" tooltip="Australijski starosedeoci"/>
              </a:rPr>
              <a:t>domoroci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 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naseljavaju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australijsko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kopno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više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od 42.000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godina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.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Nakon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sporadičnih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poseta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ribara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sa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severa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i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evropskih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istraživača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i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trgovaca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u 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hlinkClick r:id="rId6" tooltip="17. vek"/>
              </a:rPr>
              <a:t>17.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hlinkClick r:id="rId6" tooltip="17. vek"/>
              </a:rPr>
              <a:t>veku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, 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hlinkClick r:id="rId7" tooltip="Kraljevstvo Velika Britanija"/>
              </a:rPr>
              <a:t>Velika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hlinkClick r:id="rId7" tooltip="Kraljevstvo Velika Britanija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hlinkClick r:id="rId7" tooltip="Kraljevstvo Velika Britanija"/>
              </a:rPr>
              <a:t>Britanija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 je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zaposela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istočnu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polovinu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ostrva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tokom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 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hlinkClick r:id="rId8" tooltip="1770"/>
              </a:rPr>
              <a:t>1770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gde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je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slala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ljude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po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kazni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u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koloniju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nazvanu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 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hlinkClick r:id="rId9" tooltip="Novi Južni Vels"/>
              </a:rPr>
              <a:t>Novi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hlinkClick r:id="rId9" tooltip="Novi Južni Vels"/>
              </a:rPr>
              <a:t>Južni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hlinkClick r:id="rId9" tooltip="Novi Južni Vels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hlinkClick r:id="rId9" tooltip="Novi Južni Vels"/>
              </a:rPr>
              <a:t>Vels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koja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je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formirana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 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hlinkClick r:id="rId10" tooltip="26. januar"/>
              </a:rPr>
              <a:t>26.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hlinkClick r:id="rId10" tooltip="26. januar"/>
              </a:rPr>
              <a:t>januara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 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hlinkClick r:id="rId11" tooltip="1788"/>
              </a:rPr>
              <a:t>1788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.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godine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.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Kako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je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broj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stanovnika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rastao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i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kako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su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otkrivane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nove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teritorije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tokom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 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hlinkClick r:id="rId12" tooltip="19. vek"/>
              </a:rPr>
              <a:t>19.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hlinkClick r:id="rId12" tooltip="19. vek"/>
              </a:rPr>
              <a:t>veka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 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formirano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je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još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pet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velikih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autonomnih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 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hlinkClick r:id="rId13" tooltip="Britanske prekomorske teritorije"/>
              </a:rPr>
              <a:t>Britanskih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hlinkClick r:id="rId13" tooltip="Britanske prekomorske teritorije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hlinkClick r:id="rId13" tooltip="Britanske prekomorske teritorije"/>
              </a:rPr>
              <a:t>prekomorskih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hlinkClick r:id="rId13" tooltip="Britanske prekomorske teritorije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hlinkClick r:id="rId13" tooltip="Britanske prekomorske teritorije"/>
              </a:rPr>
              <a:t>teritorija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. Dana 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hlinkClick r:id="rId14" tooltip="1. januar"/>
              </a:rPr>
              <a:t>1.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hlinkClick r:id="rId14" tooltip="1. januar"/>
              </a:rPr>
              <a:t>januara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 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hlinkClick r:id="rId15" tooltip="1901"/>
              </a:rPr>
              <a:t>1901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šest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kolonija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formiralo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je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federaciju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nazvanu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Komonvelt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Australija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. Kao 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hlinkClick r:id="rId16" tooltip="Federacija"/>
              </a:rPr>
              <a:t>federacija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Australija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je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uspostavila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stabilan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liberalno-demokratski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politički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sistem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ostajući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članica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 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hlinkClick r:id="rId17" tooltip="Krunske zemlje Komonvelta"/>
              </a:rPr>
              <a:t>Krunskih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hlinkClick r:id="rId17" tooltip="Krunske zemlje Komonvelta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hlinkClick r:id="rId17" tooltip="Krunske zemlje Komonvelta"/>
              </a:rPr>
              <a:t>zemalja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hlinkClick r:id="rId17" tooltip="Krunske zemlje Komonvelta"/>
              </a:rPr>
              <a:t> </a:t>
            </a:r>
            <a:r>
              <a:rPr lang="en-GB" dirty="0" err="1">
                <a:solidFill>
                  <a:srgbClr val="0B0080"/>
                </a:solidFill>
                <a:latin typeface="Arial" panose="020B0604020202020204" pitchFamily="34" charset="0"/>
                <a:hlinkClick r:id="rId17" tooltip="Krunske zemlje Komonvelta"/>
              </a:rPr>
              <a:t>Komonvelta</a:t>
            </a:r>
            <a:r>
              <a:rPr lang="en-GB" dirty="0">
                <a:solidFill>
                  <a:srgbClr val="202122"/>
                </a:solidFill>
                <a:latin typeface="Arial" panose="020B0604020202020204" pitchFamily="34" charset="0"/>
              </a:rPr>
              <a:t>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Ime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„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Australija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“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nastalo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je od 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hlinkClick r:id="rId18" tooltip="Latinski jezik"/>
              </a:rPr>
              <a:t>latinske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 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reči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 </a:t>
            </a:r>
            <a:r>
              <a:rPr lang="en-GB" i="1" dirty="0">
                <a:solidFill>
                  <a:schemeClr val="tx1"/>
                </a:solidFill>
                <a:latin typeface="Arial" panose="020B0604020202020204" pitchFamily="34" charset="0"/>
              </a:rPr>
              <a:t>Australis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što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znači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„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sa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juga“.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Priče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o „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nepoznatoj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južnoj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zemlji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“  </a:t>
            </a:r>
            <a:r>
              <a:rPr lang="en-GB" i="1" dirty="0">
                <a:solidFill>
                  <a:schemeClr val="tx1"/>
                </a:solidFill>
                <a:latin typeface="Arial" panose="020B0604020202020204" pitchFamily="34" charset="0"/>
              </a:rPr>
              <a:t>terra </a:t>
            </a:r>
            <a:r>
              <a:rPr lang="en-GB" i="1" dirty="0" err="1">
                <a:solidFill>
                  <a:schemeClr val="tx1"/>
                </a:solidFill>
                <a:latin typeface="Arial" panose="020B0604020202020204" pitchFamily="34" charset="0"/>
              </a:rPr>
              <a:t>australis</a:t>
            </a:r>
            <a:r>
              <a:rPr lang="en-GB" i="1" dirty="0">
                <a:solidFill>
                  <a:schemeClr val="tx1"/>
                </a:solidFill>
                <a:latin typeface="Arial" panose="020B0604020202020204" pitchFamily="34" charset="0"/>
              </a:rPr>
              <a:t> incognita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)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iz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doba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starog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Rima bile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su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uobičajene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u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srednjovekovnoj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geografiji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iako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nisu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imale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uporište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u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stvarnom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znanju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o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kontinentu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. U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engleskom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jeziku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reč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 </a:t>
            </a:r>
            <a:r>
              <a:rPr lang="en-GB" i="1" dirty="0">
                <a:solidFill>
                  <a:schemeClr val="tx1"/>
                </a:solidFill>
                <a:latin typeface="Arial" panose="020B0604020202020204" pitchFamily="34" charset="0"/>
              </a:rPr>
              <a:t>Australia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 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prvi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put je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upotrebljena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 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hlinkClick r:id="rId19" tooltip="1625"/>
              </a:rPr>
              <a:t>1625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. u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delu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Mastera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Haklita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„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Beleška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o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Australiji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zemlji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posvećenoj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Svetom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duhu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</a:rPr>
              <a:t>“.</a:t>
            </a:r>
          </a:p>
          <a:p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Naziv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„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Australija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“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raširio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se pod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uticajem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knjige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 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hlinkClick r:id="rId20" tooltip="Metju Flanders (stranica ne postoji)"/>
              </a:rPr>
              <a:t>Metjua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hlinkClick r:id="rId20" tooltip="Metju Flanders (stranica ne postoji)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hlinkClick r:id="rId20" tooltip="Metju Flanders (stranica ne postoji)"/>
              </a:rPr>
              <a:t>Flandersa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, „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Putovanje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u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južnu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zemlju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(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Australiju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)“,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prvog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čoveka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za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koga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se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zna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da je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oplovio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kontinent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.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Ovom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knjigom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Flanders je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dao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toj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reči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opšte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značenje</a:t>
            </a:r>
            <a:r>
              <a:rPr lang="en-GB" dirty="0">
                <a:solidFill>
                  <a:srgbClr val="202122"/>
                </a:solidFill>
                <a:latin typeface="Arial" panose="020B0604020202020204" pitchFamily="34" charset="0"/>
              </a:rPr>
              <a:t>. </a:t>
            </a:r>
            <a:endParaRPr lang="en-GB" dirty="0" smtClean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 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Britanska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 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hlinkClick r:id="rId21" tooltip="Kraljevska ratna mornarica"/>
              </a:rPr>
              <a:t>Kraljevska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hlinkClick r:id="rId21" tooltip="Kraljevska ratna mornarica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hlinkClick r:id="rId21" tooltip="Kraljevska ratna mornarica"/>
              </a:rPr>
              <a:t>mornarica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 je 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hlinkClick r:id="rId22" tooltip="1824"/>
              </a:rPr>
              <a:t>1824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.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zvanično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nazvala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ovaj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 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hlinkClick r:id="rId23" tooltip="Kontinent"/>
              </a:rPr>
              <a:t>kontinent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 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Australijom</a:t>
            </a:r>
            <a:r>
              <a:rPr lang="en-GB" dirty="0">
                <a:solidFill>
                  <a:srgbClr val="202122"/>
                </a:solidFill>
                <a:latin typeface="Arial" panose="020B0604020202020204" pitchFamily="34" charset="0"/>
              </a:rPr>
              <a:t>.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805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VODE AUSTRALIJE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>
                <a:solidFill>
                  <a:schemeClr val="tx1"/>
                </a:solidFill>
                <a:latin typeface="open sans"/>
              </a:rPr>
              <a:t>Z</a:t>
            </a:r>
            <a:r>
              <a:rPr lang="en-GB" dirty="0" err="1" smtClean="0">
                <a:solidFill>
                  <a:schemeClr val="tx1"/>
                </a:solidFill>
                <a:latin typeface="open sans"/>
              </a:rPr>
              <a:t>bog</a:t>
            </a:r>
            <a:r>
              <a:rPr lang="en-GB" dirty="0" smtClean="0">
                <a:solidFill>
                  <a:schemeClr val="tx1"/>
                </a:solidFill>
                <a:latin typeface="open sans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open sans"/>
              </a:rPr>
              <a:t>svega</a:t>
            </a:r>
            <a:r>
              <a:rPr lang="en-GB" dirty="0">
                <a:solidFill>
                  <a:schemeClr val="tx1"/>
                </a:solidFill>
                <a:latin typeface="open sans"/>
              </a:rPr>
              <a:t> 420 mm </a:t>
            </a:r>
            <a:r>
              <a:rPr lang="en-GB" dirty="0" err="1" smtClean="0">
                <a:solidFill>
                  <a:schemeClr val="tx1"/>
                </a:solidFill>
                <a:latin typeface="open sans"/>
              </a:rPr>
              <a:t>padavina</a:t>
            </a:r>
            <a:r>
              <a:rPr lang="en-GB" dirty="0" smtClean="0">
                <a:solidFill>
                  <a:schemeClr val="tx1"/>
                </a:solidFill>
                <a:latin typeface="open sans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open sans"/>
              </a:rPr>
              <a:t>godišnje,Australija</a:t>
            </a:r>
            <a:r>
              <a:rPr lang="en-GB" dirty="0" smtClean="0">
                <a:solidFill>
                  <a:schemeClr val="tx1"/>
                </a:solidFill>
                <a:latin typeface="open sans"/>
              </a:rPr>
              <a:t> </a:t>
            </a:r>
            <a:r>
              <a:rPr lang="en-GB" dirty="0">
                <a:solidFill>
                  <a:schemeClr val="tx1"/>
                </a:solidFill>
                <a:latin typeface="open sans"/>
              </a:rPr>
              <a:t>se u </a:t>
            </a:r>
            <a:r>
              <a:rPr lang="en-GB" dirty="0" err="1">
                <a:solidFill>
                  <a:schemeClr val="tx1"/>
                </a:solidFill>
                <a:latin typeface="open sans"/>
              </a:rPr>
              <a:t>literaturi</a:t>
            </a:r>
            <a:r>
              <a:rPr lang="en-GB" dirty="0">
                <a:solidFill>
                  <a:schemeClr val="tx1"/>
                </a:solidFill>
                <a:latin typeface="open sans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open sans"/>
              </a:rPr>
              <a:t>navodi</a:t>
            </a:r>
            <a:r>
              <a:rPr lang="en-GB" dirty="0">
                <a:solidFill>
                  <a:schemeClr val="tx1"/>
                </a:solidFill>
                <a:latin typeface="open sans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open sans"/>
              </a:rPr>
              <a:t>kao</a:t>
            </a:r>
            <a:r>
              <a:rPr lang="en-GB" dirty="0">
                <a:solidFill>
                  <a:schemeClr val="tx1"/>
                </a:solidFill>
                <a:latin typeface="open sans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open sans"/>
              </a:rPr>
              <a:t>najsuvlji</a:t>
            </a:r>
            <a:r>
              <a:rPr lang="en-GB" dirty="0" smtClean="0">
                <a:solidFill>
                  <a:schemeClr val="tx1"/>
                </a:solidFill>
                <a:latin typeface="open sans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open sans"/>
              </a:rPr>
              <a:t>naseljeni</a:t>
            </a:r>
            <a:r>
              <a:rPr lang="en-GB" dirty="0" smtClean="0">
                <a:solidFill>
                  <a:schemeClr val="tx1"/>
                </a:solidFill>
                <a:latin typeface="open sans"/>
              </a:rPr>
              <a:t> continent </a:t>
            </a:r>
            <a:r>
              <a:rPr lang="en-GB" dirty="0" err="1" smtClean="0">
                <a:solidFill>
                  <a:schemeClr val="tx1"/>
                </a:solidFill>
                <a:latin typeface="open sans"/>
              </a:rPr>
              <a:t>na</a:t>
            </a:r>
            <a:r>
              <a:rPr lang="en-GB" dirty="0" smtClean="0">
                <a:solidFill>
                  <a:schemeClr val="tx1"/>
                </a:solidFill>
                <a:latin typeface="open sans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open sans"/>
              </a:rPr>
              <a:t>Zemlji</a:t>
            </a:r>
            <a:endParaRPr lang="en-GB" dirty="0" smtClean="0">
              <a:solidFill>
                <a:schemeClr val="tx1"/>
              </a:solidFill>
              <a:latin typeface="open sans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open sans"/>
              </a:rPr>
              <a:t>Javljaju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 se </a:t>
            </a:r>
            <a:r>
              <a:rPr lang="en-US" dirty="0" err="1" smtClean="0">
                <a:solidFill>
                  <a:schemeClr val="tx1"/>
                </a:solidFill>
                <a:latin typeface="open sans"/>
              </a:rPr>
              <a:t>krikovi</a:t>
            </a:r>
            <a:endParaRPr lang="en-US" dirty="0">
              <a:solidFill>
                <a:schemeClr val="tx1"/>
              </a:solidFill>
              <a:latin typeface="open sans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open sans"/>
              </a:rPr>
              <a:t>Najvece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open sans"/>
              </a:rPr>
              <a:t>reka:Mari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(2.600km) </a:t>
            </a:r>
            <a:r>
              <a:rPr lang="en-US" dirty="0" err="1" smtClean="0">
                <a:solidFill>
                  <a:schemeClr val="tx1"/>
                </a:solidFill>
                <a:latin typeface="open sans"/>
              </a:rPr>
              <a:t>sa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open sans"/>
              </a:rPr>
              <a:t>pritokama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 Darling I </a:t>
            </a:r>
            <a:r>
              <a:rPr lang="en-US" dirty="0" err="1" smtClean="0">
                <a:solidFill>
                  <a:schemeClr val="tx1"/>
                </a:solidFill>
                <a:latin typeface="open sans"/>
              </a:rPr>
              <a:t>Marambidzi</a:t>
            </a:r>
            <a:endParaRPr lang="en-US" dirty="0" smtClean="0">
              <a:solidFill>
                <a:schemeClr val="tx1"/>
              </a:solidFill>
              <a:latin typeface="open sans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open sans"/>
              </a:rPr>
              <a:t>Brojna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open sans"/>
              </a:rPr>
              <a:t>su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open sans"/>
              </a:rPr>
              <a:t>slana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open sans"/>
              </a:rPr>
              <a:t>jezera:Erovo,Torens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 I </a:t>
            </a:r>
            <a:r>
              <a:rPr lang="en-US" dirty="0" err="1" smtClean="0">
                <a:solidFill>
                  <a:schemeClr val="tx1"/>
                </a:solidFill>
                <a:latin typeface="open sans"/>
              </a:rPr>
              <a:t>Gerdner</a:t>
            </a:r>
            <a:endParaRPr lang="en-US" dirty="0" smtClean="0">
              <a:solidFill>
                <a:schemeClr val="tx1"/>
              </a:solidFill>
              <a:latin typeface="open san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open san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open sans"/>
              </a:rPr>
              <a:t>P</a:t>
            </a:r>
            <a:r>
              <a:rPr lang="en-US" dirty="0" err="1" smtClean="0">
                <a:solidFill>
                  <a:schemeClr val="tx1"/>
                </a:solidFill>
                <a:latin typeface="open sans"/>
              </a:rPr>
              <a:t>rostor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open sans"/>
              </a:rPr>
              <a:t>o</a:t>
            </a:r>
            <a:r>
              <a:rPr lang="en-US" dirty="0" err="1" smtClean="0">
                <a:solidFill>
                  <a:schemeClr val="tx1"/>
                </a:solidFill>
                <a:latin typeface="open sans"/>
              </a:rPr>
              <a:t>ko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open sans"/>
              </a:rPr>
              <a:t>Erovog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open sans"/>
              </a:rPr>
              <a:t>jezera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open sans"/>
              </a:rPr>
              <a:t>prekrivaju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open sans"/>
              </a:rPr>
              <a:t>debele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open sans"/>
              </a:rPr>
              <a:t>naslage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 soli I </a:t>
            </a:r>
            <a:r>
              <a:rPr lang="en-US" dirty="0" err="1" smtClean="0">
                <a:solidFill>
                  <a:schemeClr val="tx1"/>
                </a:solidFill>
                <a:latin typeface="open sans"/>
              </a:rPr>
              <a:t>zato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 se </a:t>
            </a:r>
            <a:r>
              <a:rPr lang="en-US" dirty="0" err="1" smtClean="0">
                <a:solidFill>
                  <a:schemeClr val="tx1"/>
                </a:solidFill>
                <a:latin typeface="open sans"/>
              </a:rPr>
              <a:t>ovaj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open sans"/>
              </a:rPr>
              <a:t>deo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open sans"/>
              </a:rPr>
              <a:t>kontinenta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open sans"/>
              </a:rPr>
              <a:t>zove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open sans"/>
              </a:rPr>
              <a:t>mrtvo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open sans"/>
              </a:rPr>
              <a:t>srce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open sans"/>
              </a:rPr>
              <a:t>Australije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2050" name="Picture 2" descr="www.environment.sa.gov.au/files/sharedassets/go...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613" y="2026508"/>
            <a:ext cx="3757398" cy="1938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oze jezero Hillier u Australij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613" y="4036541"/>
            <a:ext cx="3757398" cy="208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34913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ZIVOTINJSI SVET AUSTRALIJE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759675"/>
            <a:ext cx="4184035" cy="3281685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202122"/>
                </a:solidFill>
                <a:latin typeface="Arial" panose="020B0604020202020204" pitchFamily="34" charset="0"/>
              </a:rPr>
              <a:t>U </a:t>
            </a:r>
            <a:r>
              <a:rPr lang="en-GB" b="1" dirty="0" err="1">
                <a:solidFill>
                  <a:srgbClr val="202122"/>
                </a:solidFill>
                <a:latin typeface="Arial" panose="020B0604020202020204" pitchFamily="34" charset="0"/>
              </a:rPr>
              <a:t>faunu</a:t>
            </a:r>
            <a:r>
              <a:rPr lang="en-GB" b="1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en-GB" b="1" dirty="0" err="1">
                <a:solidFill>
                  <a:srgbClr val="0B0080"/>
                </a:solidFill>
                <a:latin typeface="Arial" panose="020B0604020202020204" pitchFamily="34" charset="0"/>
                <a:hlinkClick r:id="rId2" tooltip="Australija"/>
              </a:rPr>
              <a:t>Australije</a:t>
            </a:r>
            <a:r>
              <a:rPr lang="en-GB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en-GB" dirty="0" err="1">
                <a:solidFill>
                  <a:srgbClr val="202122"/>
                </a:solidFill>
                <a:latin typeface="Arial" panose="020B0604020202020204" pitchFamily="34" charset="0"/>
              </a:rPr>
              <a:t>ubrajaju</a:t>
            </a:r>
            <a:r>
              <a:rPr lang="en-GB" dirty="0">
                <a:solidFill>
                  <a:srgbClr val="202122"/>
                </a:solidFill>
                <a:latin typeface="Arial" panose="020B0604020202020204" pitchFamily="34" charset="0"/>
              </a:rPr>
              <a:t> se </a:t>
            </a:r>
            <a:r>
              <a:rPr lang="en-GB" dirty="0" err="1">
                <a:solidFill>
                  <a:srgbClr val="202122"/>
                </a:solidFill>
                <a:latin typeface="Arial" panose="020B0604020202020204" pitchFamily="34" charset="0"/>
              </a:rPr>
              <a:t>mnoge</a:t>
            </a:r>
            <a:r>
              <a:rPr lang="en-GB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Arial" panose="020B0604020202020204" pitchFamily="34" charset="0"/>
              </a:rPr>
              <a:t>jedinstvene</a:t>
            </a:r>
            <a:r>
              <a:rPr lang="en-GB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202122"/>
                </a:solidFill>
                <a:latin typeface="Arial" panose="020B0604020202020204" pitchFamily="34" charset="0"/>
              </a:rPr>
              <a:t>životinje</a:t>
            </a:r>
            <a:r>
              <a:rPr lang="en-GB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en-GB" dirty="0" err="1" smtClean="0">
                <a:solidFill>
                  <a:srgbClr val="202122"/>
                </a:solidFill>
                <a:latin typeface="Arial" panose="020B0604020202020204" pitchFamily="34" charset="0"/>
              </a:rPr>
              <a:t>koje</a:t>
            </a:r>
            <a:r>
              <a:rPr lang="en-GB" dirty="0" smtClean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Arial" panose="020B0604020202020204" pitchFamily="34" charset="0"/>
              </a:rPr>
              <a:t>nastanjuju</a:t>
            </a:r>
            <a:r>
              <a:rPr lang="en-GB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Arial" panose="020B0604020202020204" pitchFamily="34" charset="0"/>
              </a:rPr>
              <a:t>ovaj</a:t>
            </a:r>
            <a:r>
              <a:rPr lang="en-GB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202122"/>
                </a:solidFill>
                <a:latin typeface="Arial" panose="020B0604020202020204" pitchFamily="34" charset="0"/>
              </a:rPr>
              <a:t>kontinent</a:t>
            </a:r>
            <a:r>
              <a:rPr lang="en-GB" dirty="0" smtClean="0">
                <a:solidFill>
                  <a:srgbClr val="202122"/>
                </a:solidFill>
                <a:latin typeface="Arial" panose="020B0604020202020204" pitchFamily="34" charset="0"/>
              </a:rPr>
              <a:t>. </a:t>
            </a:r>
            <a:r>
              <a:rPr lang="en-GB" dirty="0" err="1" smtClean="0">
                <a:solidFill>
                  <a:srgbClr val="202122"/>
                </a:solidFill>
                <a:latin typeface="Arial" panose="020B0604020202020204" pitchFamily="34" charset="0"/>
              </a:rPr>
              <a:t>Visok</a:t>
            </a:r>
            <a:r>
              <a:rPr lang="en-GB" dirty="0" smtClean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202122"/>
                </a:solidFill>
                <a:latin typeface="Arial" panose="020B0604020202020204" pitchFamily="34" charset="0"/>
              </a:rPr>
              <a:t>nivo</a:t>
            </a:r>
            <a:r>
              <a:rPr lang="en-GB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en-GB" dirty="0" err="1">
                <a:solidFill>
                  <a:srgbClr val="0B0080"/>
                </a:solidFill>
                <a:latin typeface="Arial" panose="020B0604020202020204" pitchFamily="34" charset="0"/>
                <a:hlinkClick r:id="rId3" tooltip="Endem"/>
              </a:rPr>
              <a:t>endemičnosti</a:t>
            </a:r>
            <a:r>
              <a:rPr lang="en-GB" dirty="0">
                <a:solidFill>
                  <a:srgbClr val="202122"/>
                </a:solidFill>
                <a:latin typeface="Arial" panose="020B0604020202020204" pitchFamily="34" charset="0"/>
              </a:rPr>
              <a:t> je </a:t>
            </a:r>
            <a:r>
              <a:rPr lang="en-GB" dirty="0" err="1">
                <a:solidFill>
                  <a:srgbClr val="202122"/>
                </a:solidFill>
                <a:latin typeface="Arial" panose="020B0604020202020204" pitchFamily="34" charset="0"/>
              </a:rPr>
              <a:t>rezultat</a:t>
            </a:r>
            <a:r>
              <a:rPr lang="en-GB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Arial" panose="020B0604020202020204" pitchFamily="34" charset="0"/>
              </a:rPr>
              <a:t>duge</a:t>
            </a:r>
            <a:r>
              <a:rPr lang="en-GB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Arial" panose="020B0604020202020204" pitchFamily="34" charset="0"/>
              </a:rPr>
              <a:t>zemljopisne</a:t>
            </a:r>
            <a:r>
              <a:rPr lang="en-GB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202122"/>
                </a:solidFill>
                <a:latin typeface="Arial" panose="020B0604020202020204" pitchFamily="34" charset="0"/>
              </a:rPr>
              <a:t>izolovanosti</a:t>
            </a:r>
            <a:r>
              <a:rPr lang="en-GB" dirty="0" smtClean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Arial" panose="020B0604020202020204" pitchFamily="34" charset="0"/>
              </a:rPr>
              <a:t>ovog</a:t>
            </a:r>
            <a:r>
              <a:rPr lang="en-GB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Arial" panose="020B0604020202020204" pitchFamily="34" charset="0"/>
              </a:rPr>
              <a:t>kontinenta</a:t>
            </a:r>
            <a:r>
              <a:rPr lang="en-GB" dirty="0">
                <a:solidFill>
                  <a:srgbClr val="202122"/>
                </a:solidFill>
                <a:latin typeface="Arial" panose="020B0604020202020204" pitchFamily="34" charset="0"/>
              </a:rPr>
              <a:t>, </a:t>
            </a:r>
            <a:r>
              <a:rPr lang="en-GB" dirty="0" err="1">
                <a:solidFill>
                  <a:srgbClr val="202122"/>
                </a:solidFill>
                <a:latin typeface="Arial" panose="020B0604020202020204" pitchFamily="34" charset="0"/>
              </a:rPr>
              <a:t>tektonske</a:t>
            </a:r>
            <a:r>
              <a:rPr lang="en-GB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Arial" panose="020B0604020202020204" pitchFamily="34" charset="0"/>
              </a:rPr>
              <a:t>stabilnosti</a:t>
            </a:r>
            <a:r>
              <a:rPr lang="en-GB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Arial" panose="020B0604020202020204" pitchFamily="34" charset="0"/>
              </a:rPr>
              <a:t>i</a:t>
            </a:r>
            <a:r>
              <a:rPr lang="en-GB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Arial" panose="020B0604020202020204" pitchFamily="34" charset="0"/>
              </a:rPr>
              <a:t>zbog</a:t>
            </a:r>
            <a:r>
              <a:rPr lang="en-GB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Arial" panose="020B0604020202020204" pitchFamily="34" charset="0"/>
              </a:rPr>
              <a:t>neobičnog</a:t>
            </a:r>
            <a:r>
              <a:rPr lang="en-GB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202122"/>
                </a:solidFill>
                <a:latin typeface="Arial" panose="020B0604020202020204" pitchFamily="34" charset="0"/>
              </a:rPr>
              <a:t>uticaja</a:t>
            </a:r>
            <a:r>
              <a:rPr lang="en-GB" dirty="0" smtClean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202122"/>
                </a:solidFill>
                <a:latin typeface="Arial" panose="020B0604020202020204" pitchFamily="34" charset="0"/>
              </a:rPr>
              <a:t>promene</a:t>
            </a:r>
            <a:r>
              <a:rPr lang="en-GB" dirty="0" smtClean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Arial" panose="020B0604020202020204" pitchFamily="34" charset="0"/>
              </a:rPr>
              <a:t>klime</a:t>
            </a:r>
            <a:r>
              <a:rPr lang="en-GB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Arial" panose="020B0604020202020204" pitchFamily="34" charset="0"/>
              </a:rPr>
              <a:t>na</a:t>
            </a:r>
            <a:r>
              <a:rPr lang="en-GB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Arial" panose="020B0604020202020204" pitchFamily="34" charset="0"/>
              </a:rPr>
              <a:t>tlo</a:t>
            </a:r>
            <a:r>
              <a:rPr lang="en-GB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Arial" panose="020B0604020202020204" pitchFamily="34" charset="0"/>
              </a:rPr>
              <a:t>i</a:t>
            </a:r>
            <a:r>
              <a:rPr lang="en-GB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Arial" panose="020B0604020202020204" pitchFamily="34" charset="0"/>
              </a:rPr>
              <a:t>biljke</a:t>
            </a:r>
            <a:r>
              <a:rPr lang="en-GB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202122"/>
                </a:solidFill>
                <a:latin typeface="Arial" panose="020B0604020202020204" pitchFamily="34" charset="0"/>
              </a:rPr>
              <a:t>tokom</a:t>
            </a:r>
            <a:r>
              <a:rPr lang="en-GB" dirty="0" smtClean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202122"/>
                </a:solidFill>
                <a:latin typeface="Arial" panose="020B0604020202020204" pitchFamily="34" charset="0"/>
              </a:rPr>
              <a:t>vremena</a:t>
            </a:r>
            <a:endParaRPr lang="en-GB" dirty="0" smtClean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4098" name="Picture 2" descr="https://upload.wikimedia.org/wikipedia/commons/thumb/2/22/Kangur.rudy.drs.jpg/240px-Kangur.rudy.dr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369" y="2160589"/>
            <a:ext cx="2276475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upload.wikimedia.org/wikipedia/commons/thumb/4/49/Koala_climbing_tree.jpg/240px-Koala_climbing_tre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4465" y="3793461"/>
            <a:ext cx="2203379" cy="2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upload.wikimedia.org/wikipedia/commons/thumb/7/76/Grey_Nurse_Shark_at_Fish_Rock_Cave%2C_NSW.jpg/240px-Grey_Nurse_Shark_at_Fish_Rock_Cave%2C_NSW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4256" y="2160589"/>
            <a:ext cx="2175734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s://upload.wikimedia.org/wikipedia/commons/thumb/4/4f/Wolf_spider%26egg_sac02.jpg/240px-Wolf_spider%26egg_sac0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4256" y="3791518"/>
            <a:ext cx="2175734" cy="208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14424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466" y="337751"/>
            <a:ext cx="6969210" cy="2228106"/>
          </a:xfrm>
        </p:spPr>
        <p:txBody>
          <a:bodyPr>
            <a:normAutofit/>
          </a:bodyPr>
          <a:lstStyle/>
          <a:p>
            <a:r>
              <a:rPr lang="en-US" dirty="0" err="1" smtClean="0"/>
              <a:t>Turisticke</a:t>
            </a:r>
            <a:r>
              <a:rPr lang="en-US" dirty="0" smtClean="0"/>
              <a:t> </a:t>
            </a:r>
            <a:r>
              <a:rPr lang="en-US" dirty="0" err="1" smtClean="0"/>
              <a:t>atrakcije</a:t>
            </a:r>
            <a:r>
              <a:rPr lang="en-US" dirty="0" smtClean="0"/>
              <a:t> </a:t>
            </a:r>
            <a:r>
              <a:rPr lang="en-US" dirty="0" err="1" smtClean="0"/>
              <a:t>Australije</a:t>
            </a:r>
            <a:endParaRPr lang="en-GB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857" y="1683535"/>
            <a:ext cx="3794168" cy="477054"/>
          </a:xfrm>
          <a:prstGeom prst="rect">
            <a:avLst/>
          </a:pr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ora"/>
              </a:rPr>
              <a:t>1.Opera u </a:t>
            </a:r>
            <a:r>
              <a:rPr kumimoji="0" lang="en-US" altLang="en-US" sz="19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ora"/>
              </a:rPr>
              <a:t>Sidneju</a:t>
            </a:r>
            <a:endParaRPr kumimoji="0" lang="en-US" altLang="en-US" sz="19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Lora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Roboto"/>
              </a:rPr>
              <a:t>  </a:t>
            </a:r>
            <a:endParaRPr kumimoji="0" lang="en-US" altLang="en-US" sz="26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Roboto"/>
            </a:endParaRPr>
          </a:p>
        </p:txBody>
      </p:sp>
      <p:pic>
        <p:nvPicPr>
          <p:cNvPr id="5122" name="Picture 2" descr="https://tripnholidays.com/wp-content3_1/14-top-rated-tourist-attractions-in-austral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65" y="2099218"/>
            <a:ext cx="2318951" cy="2117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616411" y="1518423"/>
            <a:ext cx="2496066" cy="897641"/>
          </a:xfrm>
          <a:prstGeom prst="rect">
            <a:avLst/>
          </a:pr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ora"/>
              </a:rPr>
              <a:t>2. </a:t>
            </a:r>
            <a:r>
              <a:rPr kumimoji="0" lang="en-US" altLang="en-US" sz="19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ora"/>
              </a:rPr>
              <a:t>Nacionalni</a:t>
            </a:r>
            <a:r>
              <a:rPr kumimoji="0" lang="en-US" altLang="en-US" sz="1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ora"/>
              </a:rPr>
              <a:t> park Uluru-Kata </a:t>
            </a:r>
            <a:r>
              <a:rPr kumimoji="0" lang="en-US" altLang="en-US" sz="19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ora"/>
              </a:rPr>
              <a:t>Tjuta</a:t>
            </a:r>
            <a:endParaRPr kumimoji="0" lang="en-US" altLang="en-US" sz="19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Lora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Roboto"/>
              </a:rPr>
              <a:t>  </a:t>
            </a:r>
            <a:endParaRPr kumimoji="0" lang="en-US" altLang="en-US" sz="2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Roboto"/>
            </a:endParaRPr>
          </a:p>
        </p:txBody>
      </p:sp>
      <p:pic>
        <p:nvPicPr>
          <p:cNvPr id="5124" name="Picture 4" descr="https://tripnholidays.com/wp-content3_1/14-top-rated-tourist-attractions-in-australia-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542" y="2129903"/>
            <a:ext cx="3031524" cy="2055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939326" y="1340633"/>
            <a:ext cx="1960606" cy="897641"/>
          </a:xfrm>
          <a:prstGeom prst="rect">
            <a:avLst/>
          </a:pr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ora"/>
              </a:rPr>
              <a:t>3.Sydney </a:t>
            </a:r>
            <a:r>
              <a:rPr kumimoji="0" lang="en-US" altLang="en-US" sz="19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ora"/>
              </a:rPr>
              <a:t>Harbour</a:t>
            </a:r>
            <a:r>
              <a:rPr kumimoji="0" lang="en-US" altLang="en-US" sz="1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ora"/>
              </a:rPr>
              <a:t> Bridge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Roboto"/>
              </a:rPr>
              <a:t>  </a:t>
            </a:r>
            <a:endParaRPr kumimoji="0" lang="en-US" altLang="en-US" sz="29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Roboto"/>
            </a:endParaRPr>
          </a:p>
        </p:txBody>
      </p:sp>
      <p:pic>
        <p:nvPicPr>
          <p:cNvPr id="5126" name="Picture 6" descr="https://tripnholidays.com/wp-content3_1/14-top-rated-tourist-attractions-in-australia-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113" y="2015409"/>
            <a:ext cx="2896102" cy="2200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282460" y="4216342"/>
            <a:ext cx="2557698" cy="897641"/>
          </a:xfrm>
          <a:prstGeom prst="rect">
            <a:avLst/>
          </a:pr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900" b="1" dirty="0" smtClean="0">
                <a:solidFill>
                  <a:srgbClr val="000000"/>
                </a:solidFill>
                <a:ea typeface="Lora"/>
              </a:rPr>
              <a:t>5.</a:t>
            </a:r>
            <a:r>
              <a:rPr kumimoji="0" lang="en-US" altLang="en-US" sz="1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ora"/>
              </a:rPr>
              <a:t>Nacionalni park Blue Mountains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Roboto"/>
              </a:rPr>
              <a:t>  </a:t>
            </a:r>
            <a:endParaRPr kumimoji="0" lang="en-US" altLang="en-US" sz="27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Roboto"/>
            </a:endParaRPr>
          </a:p>
        </p:txBody>
      </p:sp>
      <p:pic>
        <p:nvPicPr>
          <p:cNvPr id="5128" name="Picture 8" descr="https://tripnholidays.com/wp-content3_1/14-top-rated-tourist-attractions-in-australia-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542" y="4797956"/>
            <a:ext cx="2806174" cy="1857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743464" y="4305605"/>
            <a:ext cx="88453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i="0" u="none" strike="noStrike" dirty="0" smtClean="0">
                <a:solidFill>
                  <a:srgbClr val="000000"/>
                </a:solidFill>
                <a:effectLst/>
                <a:latin typeface="Lora"/>
              </a:rPr>
              <a:t>4.Bondi Beach</a:t>
            </a:r>
          </a:p>
          <a:p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5130" name="Picture 10" descr="https://tripnholidays.com/wp-content3_1/14-top-rated-tourist-attractions-in-australia-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98" y="4797956"/>
            <a:ext cx="2560903" cy="1800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741625" y="4386215"/>
            <a:ext cx="1813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0" u="none" strike="noStrike" dirty="0" smtClean="0">
                <a:solidFill>
                  <a:srgbClr val="000000"/>
                </a:solidFill>
                <a:effectLst/>
                <a:latin typeface="Lora"/>
              </a:rPr>
              <a:t>6.Fraser Island</a:t>
            </a:r>
            <a:endParaRPr lang="en-GB" b="1" i="0" u="none" strike="noStrike" dirty="0">
              <a:solidFill>
                <a:srgbClr val="000000"/>
              </a:solidFill>
              <a:effectLst/>
              <a:latin typeface="Lora"/>
            </a:endParaRPr>
          </a:p>
        </p:txBody>
      </p:sp>
      <p:pic>
        <p:nvPicPr>
          <p:cNvPr id="5132" name="Picture 12" descr="https://tripnholidays.com/wp-content3_1/14-top-rated-tourist-attractions-in-australia-9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066" y="4822800"/>
            <a:ext cx="2422868" cy="1859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6106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4753690" cy="1646302"/>
          </a:xfrm>
        </p:spPr>
        <p:txBody>
          <a:bodyPr/>
          <a:lstStyle/>
          <a:p>
            <a:r>
              <a:rPr lang="en-US" dirty="0" smtClean="0"/>
              <a:t>KRAJ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4918447" cy="1096899"/>
          </a:xfrm>
        </p:spPr>
        <p:txBody>
          <a:bodyPr/>
          <a:lstStyle/>
          <a:p>
            <a:r>
              <a:rPr lang="en-US" dirty="0" smtClean="0"/>
              <a:t>ISIDORA BABIC VII4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650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256</TotalTime>
  <Words>103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Lora</vt:lpstr>
      <vt:lpstr>open sans</vt:lpstr>
      <vt:lpstr>Roboto</vt:lpstr>
      <vt:lpstr>Arial</vt:lpstr>
      <vt:lpstr>Trebuchet MS</vt:lpstr>
      <vt:lpstr>Wingdings 3</vt:lpstr>
      <vt:lpstr>Facet</vt:lpstr>
      <vt:lpstr>Australija</vt:lpstr>
      <vt:lpstr>OSNOVNE INFORMACIJE</vt:lpstr>
      <vt:lpstr>ISTORIJA</vt:lpstr>
      <vt:lpstr>VODE AUSTRALIJE</vt:lpstr>
      <vt:lpstr>ZIVOTINJSI SVET AUSTRALIJE</vt:lpstr>
      <vt:lpstr>Turisticke atrakcije Australije</vt:lpstr>
      <vt:lpstr>KRAJ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Australija</dc:title>
  <dc:creator>Danijela Babic</dc:creator>
  <cp:lastModifiedBy>Danijela Babic</cp:lastModifiedBy>
  <cp:revision>10</cp:revision>
  <dcterms:created xsi:type="dcterms:W3CDTF">2020-05-07T08:35:47Z</dcterms:created>
  <dcterms:modified xsi:type="dcterms:W3CDTF">2020-05-07T12:51:55Z</dcterms:modified>
</cp:coreProperties>
</file>